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</p:sldIdLst>
  <p:notesMasterIdLst>
    <p:notesMasterId r:id="rId6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/Relationships>
</file>

<file path=ppt/media/>
</file>

<file path=ppt/media/image-14-1.png>
</file>

<file path=ppt/media/image-15-1.png>
</file>

<file path=ppt/media/image-16-1.png>
</file>

<file path=ppt/media/image-16-2.png>
</file>

<file path=ppt/media/image-16-3.png>
</file>

<file path=ppt/media/image-17-1.png>
</file>

<file path=ppt/media/image-17-2.png>
</file>

<file path=ppt/media/image-17-3.png>
</file>

<file path=ppt/media/image-18-1.png>
</file>

<file path=ppt/media/image-18-2.png>
</file>

<file path=ppt/media/image-18-3.png>
</file>

<file path=ppt/media/image-19-1.png>
</file>

<file path=ppt/media/image-19-2.png>
</file>

<file path=ppt/media/image-19-3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2-7.png>
</file>

<file path=ppt/media/image-2-8.png>
</file>

<file path=ppt/media/image-2-9.png>
</file>

<file path=ppt/media/image-20-1.png>
</file>

<file path=ppt/media/image-21-1.png>
</file>

<file path=ppt/media/image-21-2.png>
</file>

<file path=ppt/media/image-21-3.png>
</file>

<file path=ppt/media/image-22-1.png>
</file>

<file path=ppt/media/image-23-1.png>
</file>

<file path=ppt/media/image-23-2.png>
</file>

<file path=ppt/media/image-24-1.png>
</file>

<file path=ppt/media/image-24-2.png>
</file>

<file path=ppt/media/image-24-3.png>
</file>

<file path=ppt/media/image-25-1.png>
</file>

<file path=ppt/media/image-25-2.png>
</file>

<file path=ppt/media/image-25-3.png>
</file>

<file path=ppt/media/image-26-1.png>
</file>

<file path=ppt/media/image-26-2.png>
</file>

<file path=ppt/media/image-26-3.png>
</file>

<file path=ppt/media/image-27-1.png>
</file>

<file path=ppt/media/image-27-2.png>
</file>

<file path=ppt/media/image-27-3.png>
</file>

<file path=ppt/media/image-27-4.png>
</file>

<file path=ppt/media/image-27-5.png>
</file>

<file path=ppt/media/image-27-6.png>
</file>

<file path=ppt/media/image-28-1.png>
</file>

<file path=ppt/media/image-28-2.png>
</file>

<file path=ppt/media/image-28-3.png>
</file>

<file path=ppt/media/image-29-1.png>
</file>

<file path=ppt/media/image-29-2.png>
</file>

<file path=ppt/media/image-29-3.png>
</file>

<file path=ppt/media/image-29-4.png>
</file>

<file path=ppt/media/image-30-1.png>
</file>

<file path=ppt/media/image-30-2.png>
</file>

<file path=ppt/media/image-30-3.png>
</file>

<file path=ppt/media/image-30-4.png>
</file>

<file path=ppt/media/image-45-1.png>
</file>

<file path=ppt/media/image-46-1.png>
</file>

<file path=ppt/media/image-46-2.png>
</file>

<file path=ppt/media/image-5-1.png>
</file>

<file path=ppt/media/image-5-2.png>
</file>

<file path=ppt/media/image-57-1.png>
</file>

<file path=ppt/media/image-58-1.png>
</file>

<file path=ppt/media/image-59-1.png>
</file>

<file path=ppt/media/image-59-2.png>
</file>

<file path=ppt/media/image-59-3.png>
</file>

<file path=ppt/media/image-59-4.png>
</file>

<file path=ppt/media/image-6-1.png>
</file>

<file path=ppt/media/image-6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Antes de seguir com as ferramentas para os testes de unidade e integração, vamos falar um pouco mais sobre como estruturar os nossos testes...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Como o diamante de testes e a pirâmide de testes se relacionam?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3" Type="http://schemas.openxmlformats.org/officeDocument/2006/relationships/image" Target="../media/image-17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3" Type="http://schemas.openxmlformats.org/officeDocument/2006/relationships/image" Target="../media/image-18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3" Type="http://schemas.openxmlformats.org/officeDocument/2006/relationships/image" Target="../media/image-19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image" Target="../media/image-2-7.png"/><Relationship Id="rId8" Type="http://schemas.openxmlformats.org/officeDocument/2006/relationships/image" Target="../media/image-2-8.png"/><Relationship Id="rId9" Type="http://schemas.openxmlformats.org/officeDocument/2006/relationships/image" Target="../media/image-2-9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image" Target="../media/image-21-2.png"/><Relationship Id="rId3" Type="http://schemas.openxmlformats.org/officeDocument/2006/relationships/image" Target="../media/image-21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image" Target="../media/image-2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image" Target="../media/image-24-2.png"/><Relationship Id="rId3" Type="http://schemas.openxmlformats.org/officeDocument/2006/relationships/image" Target="../media/image-24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image" Target="../media/image-25-2.png"/><Relationship Id="rId3" Type="http://schemas.openxmlformats.org/officeDocument/2006/relationships/image" Target="../media/image-25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image" Target="../media/image-26-2.png"/><Relationship Id="rId3" Type="http://schemas.openxmlformats.org/officeDocument/2006/relationships/image" Target="../media/image-26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image" Target="../media/image-27-2.png"/><Relationship Id="rId3" Type="http://schemas.openxmlformats.org/officeDocument/2006/relationships/image" Target="../media/image-27-3.png"/><Relationship Id="rId4" Type="http://schemas.openxmlformats.org/officeDocument/2006/relationships/image" Target="../media/image-27-4.png"/><Relationship Id="rId5" Type="http://schemas.openxmlformats.org/officeDocument/2006/relationships/image" Target="../media/image-27-5.png"/><Relationship Id="rId6" Type="http://schemas.openxmlformats.org/officeDocument/2006/relationships/image" Target="../media/image-27-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image" Target="../media/image-28-2.png"/><Relationship Id="rId3" Type="http://schemas.openxmlformats.org/officeDocument/2006/relationships/image" Target="../media/image-28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image" Target="../media/image-29-2.png"/><Relationship Id="rId3" Type="http://schemas.openxmlformats.org/officeDocument/2006/relationships/image" Target="../media/image-29-3.png"/><Relationship Id="rId4" Type="http://schemas.openxmlformats.org/officeDocument/2006/relationships/image" Target="../media/image-29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png"/><Relationship Id="rId2" Type="http://schemas.openxmlformats.org/officeDocument/2006/relationships/image" Target="../media/image-30-2.png"/><Relationship Id="rId3" Type="http://schemas.openxmlformats.org/officeDocument/2006/relationships/image" Target="../media/image-30-3.png"/><Relationship Id="rId4" Type="http://schemas.openxmlformats.org/officeDocument/2006/relationships/image" Target="../media/image-30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6-1.png"/><Relationship Id="rId2" Type="http://schemas.openxmlformats.org/officeDocument/2006/relationships/image" Target="../media/image-4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9-1.png"/><Relationship Id="rId2" Type="http://schemas.openxmlformats.org/officeDocument/2006/relationships/image" Target="../media/image-59-2.png"/><Relationship Id="rId3" Type="http://schemas.openxmlformats.org/officeDocument/2006/relationships/image" Target="../media/image-59-3.png"/><Relationship Id="rId4" Type="http://schemas.openxmlformats.org/officeDocument/2006/relationships/image" Target="../media/image-59-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57275" y="2028825"/>
            <a:ext cx="7029450" cy="1085850"/>
          </a:xfrm>
          <a:prstGeom prst="rect">
            <a:avLst/>
          </a:prstGeom>
          <a:noFill/>
          <a:ln/>
        </p:spPr>
      </p:sp>
      <p:sp>
        <p:nvSpPr>
          <p:cNvPr id="3" name="Text 1"/>
          <p:cNvSpPr/>
          <p:nvPr/>
        </p:nvSpPr>
        <p:spPr>
          <a:xfrm>
            <a:off x="3371850" y="4524375"/>
            <a:ext cx="2857500" cy="1952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530"/>
              </a:lnSpc>
              <a:buNone/>
            </a:pPr>
            <a:r>
              <a:rPr lang="en-US" sz="1125" spc="-11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Joel Vítor Torres</a:t>
            </a:r>
            <a:endParaRPr lang="en-US" sz="1125" dirty="0"/>
          </a:p>
        </p:txBody>
      </p:sp>
      <p:sp>
        <p:nvSpPr>
          <p:cNvPr id="4" name="Text 2"/>
          <p:cNvSpPr/>
          <p:nvPr/>
        </p:nvSpPr>
        <p:spPr>
          <a:xfrm>
            <a:off x="1057275" y="2028825"/>
            <a:ext cx="7486650" cy="7334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automatizados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1057275" y="2876550"/>
            <a:ext cx="7486650" cy="2381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890"/>
              </a:lnSpc>
              <a:buNone/>
            </a:pPr>
            <a:r>
              <a:rPr lang="en-US" sz="1350" spc="-13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que são, onde vivem, o que comem?</a:t>
            </a:r>
            <a:endParaRPr lang="en-US" sz="1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8200" y="2024062"/>
            <a:ext cx="7924800" cy="10953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não servem para provar que o software funciona!</a:t>
            </a:r>
            <a:endParaRPr lang="en-US"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8200" y="1747838"/>
            <a:ext cx="7924800" cy="16430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Os usuários do seu software assumem que ele funciona corretamente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157413" y="3900488"/>
            <a:ext cx="528161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36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Não é preciso provar nada!</a:t>
            </a:r>
            <a:endParaRPr lang="en-US" sz="1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8200" y="1747838"/>
            <a:ext cx="7924800" cy="16430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 de software é uma disciplina de engenharia para garantir qualidade </a:t>
            </a:r>
            <a:endParaRPr lang="en-US" sz="3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8200" y="1476375"/>
            <a:ext cx="7924800" cy="2190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vida do desenvolvedor fica mais fácil com testes automatizados, porque fica 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mais fácil garantir a qualidade que já esperada</a:t>
            </a:r>
            <a:endParaRPr lang="en-US" sz="3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557463" y="828675"/>
            <a:ext cx="4025795" cy="3486441"/>
          </a:xfrm>
          <a:prstGeom prst="rect">
            <a:avLst/>
          </a:prstGeom>
          <a:noFill/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7463" y="828675"/>
            <a:ext cx="4025795" cy="348644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557463" y="828675"/>
            <a:ext cx="4025795" cy="3600741"/>
          </a:xfrm>
          <a:prstGeom prst="rect">
            <a:avLst/>
          </a:prstGeom>
          <a:noFill/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7463" y="828675"/>
            <a:ext cx="4025795" cy="360074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38213" y="1114425"/>
            <a:ext cx="7266093" cy="2909962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938213" y="1114425"/>
            <a:ext cx="3251305" cy="2909962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5008662" y="1388306"/>
            <a:ext cx="3195638" cy="2362200"/>
          </a:xfrm>
          <a:prstGeom prst="rect">
            <a:avLst/>
          </a:prstGeom>
          <a:noFill/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4244" y="1114425"/>
            <a:ext cx="1219237" cy="1055892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19" y="2217442"/>
            <a:ext cx="2235268" cy="879910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213" y="3144477"/>
            <a:ext cx="3251299" cy="87991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008662" y="1388306"/>
            <a:ext cx="3652838" cy="53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 o </a:t>
            </a:r>
            <a:pPr algn="l" indent="0" marL="0">
              <a:lnSpc>
                <a:spcPts val="2100"/>
              </a:lnSpc>
              <a:buNone/>
            </a:pPr>
            <a:r>
              <a:rPr lang="en-US" sz="1500" b="1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</a:t>
            </a:r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ponta a ponta (end-to-end)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5008662" y="2302706"/>
            <a:ext cx="3652838" cy="53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a </a:t>
            </a:r>
            <a:pPr algn="l" indent="0" marL="0">
              <a:lnSpc>
                <a:spcPts val="2100"/>
              </a:lnSpc>
              <a:buNone/>
            </a:pPr>
            <a:r>
              <a:rPr lang="en-US" sz="1500" b="1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 </a:t>
            </a:r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 componentes de um sistema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5008662" y="3217106"/>
            <a:ext cx="3652838" cy="53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componentes de um sistema </a:t>
            </a:r>
            <a:pPr algn="l" indent="0" marL="0">
              <a:lnSpc>
                <a:spcPts val="2100"/>
              </a:lnSpc>
              <a:buNone/>
            </a:pPr>
            <a:r>
              <a:rPr lang="en-US" sz="1500" b="1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isoladamente</a:t>
            </a:r>
            <a:endParaRPr lang="en-US" sz="1500" dirty="0"/>
          </a:p>
        </p:txBody>
      </p:sp>
      <p:sp>
        <p:nvSpPr>
          <p:cNvPr id="11" name="Text 6"/>
          <p:cNvSpPr/>
          <p:nvPr/>
        </p:nvSpPr>
        <p:spPr>
          <a:xfrm>
            <a:off x="1681163" y="3448050"/>
            <a:ext cx="2214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8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38213" y="1114425"/>
            <a:ext cx="7266093" cy="2909962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938213" y="1114425"/>
            <a:ext cx="3251305" cy="2909962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5008662" y="1388306"/>
            <a:ext cx="3195638" cy="2362200"/>
          </a:xfrm>
          <a:prstGeom prst="rect">
            <a:avLst/>
          </a:prstGeom>
          <a:noFill/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4244" y="1114425"/>
            <a:ext cx="1219237" cy="1055892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19" y="2217442"/>
            <a:ext cx="2235268" cy="879910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213" y="3144477"/>
            <a:ext cx="3251299" cy="87991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008662" y="1388306"/>
            <a:ext cx="3652838" cy="53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 o </a:t>
            </a:r>
            <a:pPr algn="l" indent="0" marL="0">
              <a:lnSpc>
                <a:spcPts val="2100"/>
              </a:lnSpc>
              <a:buNone/>
            </a:pPr>
            <a:r>
              <a:rPr lang="en-US" sz="1500" b="1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</a:t>
            </a:r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ponta a ponta (end-to-end)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5008662" y="2302706"/>
            <a:ext cx="3652838" cy="53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a </a:t>
            </a:r>
            <a:pPr algn="l" indent="0" marL="0">
              <a:lnSpc>
                <a:spcPts val="2100"/>
              </a:lnSpc>
              <a:buNone/>
            </a:pPr>
            <a:r>
              <a:rPr lang="en-US" sz="1500" b="1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 </a:t>
            </a:r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 componentes de um sistema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5008662" y="3217106"/>
            <a:ext cx="3652838" cy="53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componentes de um sistema </a:t>
            </a:r>
            <a:pPr algn="l" indent="0" marL="0">
              <a:lnSpc>
                <a:spcPts val="2100"/>
              </a:lnSpc>
              <a:buNone/>
            </a:pPr>
            <a:r>
              <a:rPr lang="en-US" sz="1500" b="1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isoladamente</a:t>
            </a:r>
            <a:endParaRPr lang="en-US" sz="1500" dirty="0"/>
          </a:p>
        </p:txBody>
      </p:sp>
      <p:sp>
        <p:nvSpPr>
          <p:cNvPr id="11" name="Text 6"/>
          <p:cNvSpPr/>
          <p:nvPr/>
        </p:nvSpPr>
        <p:spPr>
          <a:xfrm>
            <a:off x="1681163" y="3448050"/>
            <a:ext cx="2214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1681163" y="2519363"/>
            <a:ext cx="2214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18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38213" y="1114425"/>
            <a:ext cx="7266093" cy="2909962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938213" y="1114425"/>
            <a:ext cx="3251305" cy="2909962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5008662" y="1388306"/>
            <a:ext cx="3195638" cy="2362200"/>
          </a:xfrm>
          <a:prstGeom prst="rect">
            <a:avLst/>
          </a:prstGeom>
          <a:noFill/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4244" y="1114425"/>
            <a:ext cx="1219237" cy="1055892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219" y="2217442"/>
            <a:ext cx="2235268" cy="879910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213" y="3144477"/>
            <a:ext cx="3251299" cy="87991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008662" y="1388306"/>
            <a:ext cx="3652838" cy="53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o </a:t>
            </a:r>
            <a:pPr algn="l" indent="0" marL="0">
              <a:lnSpc>
                <a:spcPts val="2100"/>
              </a:lnSpc>
              <a:buNone/>
            </a:pPr>
            <a:r>
              <a:rPr lang="en-US" sz="1500" b="1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</a:t>
            </a:r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ponta a ponta (end-to-end)</a:t>
            </a: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5008662" y="2302706"/>
            <a:ext cx="3652838" cy="53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a </a:t>
            </a:r>
            <a:pPr algn="l" indent="0" marL="0">
              <a:lnSpc>
                <a:spcPts val="2100"/>
              </a:lnSpc>
              <a:buNone/>
            </a:pPr>
            <a:r>
              <a:rPr lang="en-US" sz="1500" b="1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 </a:t>
            </a:r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 componentes de um sistema</a:t>
            </a:r>
            <a:endParaRPr lang="en-US" sz="1500" dirty="0"/>
          </a:p>
        </p:txBody>
      </p:sp>
      <p:sp>
        <p:nvSpPr>
          <p:cNvPr id="10" name="Text 5"/>
          <p:cNvSpPr/>
          <p:nvPr/>
        </p:nvSpPr>
        <p:spPr>
          <a:xfrm>
            <a:off x="5008662" y="3217106"/>
            <a:ext cx="3652838" cy="53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componentes de um sistema </a:t>
            </a:r>
            <a:pPr algn="l" indent="0" marL="0">
              <a:lnSpc>
                <a:spcPts val="2100"/>
              </a:lnSpc>
              <a:buNone/>
            </a:pPr>
            <a:r>
              <a:rPr lang="en-US" sz="1500" b="1" spc="-15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isoladamente</a:t>
            </a:r>
            <a:endParaRPr lang="en-US" sz="1500" dirty="0"/>
          </a:p>
        </p:txBody>
      </p:sp>
      <p:sp>
        <p:nvSpPr>
          <p:cNvPr id="11" name="Text 6"/>
          <p:cNvSpPr/>
          <p:nvPr/>
        </p:nvSpPr>
        <p:spPr>
          <a:xfrm>
            <a:off x="1681163" y="3448050"/>
            <a:ext cx="2214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1681163" y="2519363"/>
            <a:ext cx="2214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1800" dirty="0"/>
          </a:p>
        </p:txBody>
      </p:sp>
      <p:sp>
        <p:nvSpPr>
          <p:cNvPr id="13" name="Text 8"/>
          <p:cNvSpPr/>
          <p:nvPr/>
        </p:nvSpPr>
        <p:spPr>
          <a:xfrm>
            <a:off x="2252663" y="1643063"/>
            <a:ext cx="1071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e2e</a:t>
            </a:r>
            <a:endParaRPr lang="en-US" sz="18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947988" y="1114425"/>
            <a:ext cx="3251305" cy="2909962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2947988" y="1114425"/>
            <a:ext cx="3251305" cy="2909962"/>
          </a:xfrm>
          <a:prstGeom prst="rect">
            <a:avLst/>
          </a:prstGeom>
          <a:noFill/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4019" y="1114425"/>
            <a:ext cx="1219237" cy="1055892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994" y="2217442"/>
            <a:ext cx="2235268" cy="879910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988" y="3144477"/>
            <a:ext cx="3251299" cy="87991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548063" y="4314825"/>
            <a:ext cx="2505075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36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Pirâmide de Testes</a:t>
            </a:r>
            <a:endParaRPr lang="en-US" sz="1800" dirty="0"/>
          </a:p>
        </p:txBody>
      </p:sp>
      <p:sp>
        <p:nvSpPr>
          <p:cNvPr id="8" name="Text 3"/>
          <p:cNvSpPr/>
          <p:nvPr/>
        </p:nvSpPr>
        <p:spPr>
          <a:xfrm>
            <a:off x="3690937" y="3448050"/>
            <a:ext cx="2214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3690937" y="2519363"/>
            <a:ext cx="2214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1800" dirty="0"/>
          </a:p>
        </p:txBody>
      </p:sp>
      <p:sp>
        <p:nvSpPr>
          <p:cNvPr id="10" name="Text 5"/>
          <p:cNvSpPr/>
          <p:nvPr/>
        </p:nvSpPr>
        <p:spPr>
          <a:xfrm>
            <a:off x="4262438" y="1643063"/>
            <a:ext cx="1071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e2e</a:t>
            </a:r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3888" y="747713"/>
            <a:ext cx="2533650" cy="3643313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175" y="833438"/>
            <a:ext cx="3190875" cy="652463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688" y="1647825"/>
            <a:ext cx="3505200" cy="619125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500" y="3962400"/>
            <a:ext cx="1876425" cy="1181100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1538" y="2733675"/>
            <a:ext cx="785813" cy="785813"/>
          </a:xfrm>
          <a:prstGeom prst="rect">
            <a:avLst/>
          </a:prstGeom>
        </p:spPr>
      </p:pic>
      <p:pic>
        <p:nvPicPr>
          <p:cNvPr id="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6575" y="2967038"/>
            <a:ext cx="752475" cy="852488"/>
          </a:xfrm>
          <a:prstGeom prst="rect">
            <a:avLst/>
          </a:prstGeom>
        </p:spPr>
      </p:pic>
      <p:pic>
        <p:nvPicPr>
          <p:cNvPr id="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3663" y="2609850"/>
            <a:ext cx="785813" cy="785813"/>
          </a:xfrm>
          <a:prstGeom prst="rect">
            <a:avLst/>
          </a:prstGeom>
        </p:spPr>
      </p:pic>
      <p:pic>
        <p:nvPicPr>
          <p:cNvPr id="9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38838" y="2633663"/>
            <a:ext cx="1524000" cy="1524000"/>
          </a:xfrm>
          <a:prstGeom prst="rect">
            <a:avLst/>
          </a:prstGeom>
        </p:spPr>
      </p:pic>
      <p:pic>
        <p:nvPicPr>
          <p:cNvPr id="10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91188" y="2428875"/>
            <a:ext cx="1195388" cy="119538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B85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1743075" y="-3314700"/>
            <a:ext cx="2186992" cy="4133850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-1743075" y="-3314700"/>
            <a:ext cx="2186992" cy="4133850"/>
          </a:xfrm>
          <a:prstGeom prst="rect">
            <a:avLst/>
          </a:prstGeom>
          <a:noFill/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563" y="1924050"/>
            <a:ext cx="8573170" cy="156592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4325" y="938213"/>
            <a:ext cx="4376738" cy="6381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componentes de um sistema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isoladamente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309563" y="328613"/>
            <a:ext cx="5319713" cy="49053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874"/>
              </a:lnSpc>
              <a:buNone/>
            </a:pPr>
            <a:r>
              <a:rPr lang="en-US" sz="3229" b="1" spc="-71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de unidade</a:t>
            </a:r>
            <a:endParaRPr lang="en-US" sz="3229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B85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09563" y="1928813"/>
            <a:ext cx="8515350" cy="2905125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-1743075" y="-3314700"/>
            <a:ext cx="5831978" cy="4133850"/>
          </a:xfrm>
          <a:prstGeom prst="rect">
            <a:avLst/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309563" y="1928813"/>
            <a:ext cx="8515350" cy="1509713"/>
          </a:xfrm>
          <a:prstGeom prst="roundRect">
            <a:avLst>
              <a:gd name="adj" fmla="val 10902"/>
            </a:avLst>
          </a:prstGeom>
          <a:noFill/>
          <a:ln/>
        </p:spPr>
      </p:sp>
      <p:sp>
        <p:nvSpPr>
          <p:cNvPr id="5" name="Shape 3"/>
          <p:cNvSpPr/>
          <p:nvPr/>
        </p:nvSpPr>
        <p:spPr>
          <a:xfrm>
            <a:off x="4229100" y="2924175"/>
            <a:ext cx="3481388" cy="381000"/>
          </a:xfrm>
          <a:prstGeom prst="roundRect">
            <a:avLst/>
          </a:prstGeom>
          <a:solidFill>
            <a:srgbClr val="AD7F00"/>
          </a:solidFill>
          <a:ln/>
        </p:spPr>
      </p:sp>
      <p:sp>
        <p:nvSpPr>
          <p:cNvPr id="6" name="Shape 4"/>
          <p:cNvSpPr/>
          <p:nvPr/>
        </p:nvSpPr>
        <p:spPr>
          <a:xfrm>
            <a:off x="309563" y="1928813"/>
            <a:ext cx="8515350" cy="1509713"/>
          </a:xfrm>
          <a:prstGeom prst="rect">
            <a:avLst/>
          </a:prstGeom>
          <a:solidFill>
            <a:srgbClr val="000000">
              <a:alpha val="56000"/>
            </a:srgbClr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743075" y="-3857625"/>
            <a:ext cx="4088903" cy="1362075"/>
          </a:xfrm>
          <a:prstGeom prst="rect">
            <a:avLst/>
          </a:prstGeom>
        </p:spPr>
      </p:pic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3" y="1928813"/>
            <a:ext cx="3481388" cy="381000"/>
          </a:xfrm>
          <a:prstGeom prst="rect">
            <a:avLst/>
          </a:prstGeom>
        </p:spPr>
      </p:pic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563" y="1928813"/>
            <a:ext cx="8515350" cy="150971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14325" y="938213"/>
            <a:ext cx="4376738" cy="6381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componentes de um sistema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isoladamente</a:t>
            </a:r>
            <a:endParaRPr lang="en-US" sz="1800" dirty="0"/>
          </a:p>
        </p:txBody>
      </p:sp>
      <p:sp>
        <p:nvSpPr>
          <p:cNvPr id="11" name="Text 6"/>
          <p:cNvSpPr/>
          <p:nvPr/>
        </p:nvSpPr>
        <p:spPr>
          <a:xfrm>
            <a:off x="309563" y="328613"/>
            <a:ext cx="5319713" cy="49053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874"/>
              </a:lnSpc>
              <a:buNone/>
            </a:pPr>
            <a:r>
              <a:rPr lang="en-US" sz="3229" b="1" spc="-71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de unidade</a:t>
            </a:r>
            <a:endParaRPr lang="en-US" sz="3229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57CC9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563" y="1481138"/>
            <a:ext cx="8573163" cy="35252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4325" y="938213"/>
            <a:ext cx="6186488" cy="3190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a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componentes de um sistema</a:t>
            </a:r>
            <a:endParaRPr lang="en-US" sz="1800" dirty="0"/>
          </a:p>
        </p:txBody>
      </p:sp>
      <p:sp>
        <p:nvSpPr>
          <p:cNvPr id="4" name="Text 1"/>
          <p:cNvSpPr/>
          <p:nvPr/>
        </p:nvSpPr>
        <p:spPr>
          <a:xfrm>
            <a:off x="314325" y="328613"/>
            <a:ext cx="5319713" cy="49053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874"/>
              </a:lnSpc>
              <a:buNone/>
            </a:pPr>
            <a:r>
              <a:rPr lang="en-US" sz="3229" b="1" spc="-71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de integração</a:t>
            </a:r>
            <a:endParaRPr lang="en-US" sz="3229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57CC9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09563" y="1485900"/>
            <a:ext cx="8515350" cy="3467100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309563" y="1485900"/>
            <a:ext cx="8515350" cy="3467100"/>
          </a:xfrm>
          <a:prstGeom prst="roundRect">
            <a:avLst>
              <a:gd name="adj" fmla="val 4747"/>
            </a:avLst>
          </a:prstGeom>
          <a:noFill/>
          <a:ln/>
        </p:spPr>
      </p:sp>
      <p:sp>
        <p:nvSpPr>
          <p:cNvPr id="4" name="Shape 2"/>
          <p:cNvSpPr/>
          <p:nvPr/>
        </p:nvSpPr>
        <p:spPr>
          <a:xfrm>
            <a:off x="309228" y="1485900"/>
            <a:ext cx="8515350" cy="3467100"/>
          </a:xfrm>
          <a:prstGeom prst="rect">
            <a:avLst/>
          </a:prstGeom>
          <a:solidFill>
            <a:srgbClr val="000000">
              <a:alpha val="56000"/>
            </a:srgbClr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228" y="1485900"/>
            <a:ext cx="6924675" cy="2326481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3" y="1485900"/>
            <a:ext cx="8515350" cy="34671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14325" y="938213"/>
            <a:ext cx="6186488" cy="3190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a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componentes de um sistema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314325" y="328613"/>
            <a:ext cx="5319713" cy="49053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874"/>
              </a:lnSpc>
              <a:buNone/>
            </a:pPr>
            <a:r>
              <a:rPr lang="en-US" sz="3229" b="1" spc="-71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de integração</a:t>
            </a:r>
            <a:endParaRPr lang="en-US" sz="3229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48ACE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6350" y="2147888"/>
            <a:ext cx="1428750" cy="142875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588" y="1909762"/>
            <a:ext cx="1905000" cy="1905000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075" y="1957388"/>
            <a:ext cx="1809750" cy="180975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314325" y="938213"/>
            <a:ext cx="6186488" cy="3190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Testam um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 como um todo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de ponta a ponta</a:t>
            </a:r>
            <a:endParaRPr lang="en-US" sz="1800" dirty="0"/>
          </a:p>
        </p:txBody>
      </p:sp>
      <p:sp>
        <p:nvSpPr>
          <p:cNvPr id="6" name="Text 1"/>
          <p:cNvSpPr/>
          <p:nvPr/>
        </p:nvSpPr>
        <p:spPr>
          <a:xfrm>
            <a:off x="314325" y="328613"/>
            <a:ext cx="6648450" cy="49053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874"/>
              </a:lnSpc>
              <a:buNone/>
            </a:pPr>
            <a:r>
              <a:rPr lang="en-US" sz="3229" b="1" spc="-71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end-to-end (e2e)</a:t>
            </a:r>
            <a:endParaRPr lang="en-US" sz="3229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800100" y="781050"/>
            <a:ext cx="3467100" cy="3581400"/>
          </a:xfrm>
          <a:prstGeom prst="rect">
            <a:avLst/>
          </a:prstGeom>
          <a:noFill/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66875" y="781050"/>
            <a:ext cx="1733550" cy="866775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1704975"/>
            <a:ext cx="3467100" cy="1733550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875" y="3495675"/>
            <a:ext cx="1733550" cy="866775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4967288" y="2090738"/>
            <a:ext cx="3652838" cy="9572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esforço deve ser direcionado a escrever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mais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de integração</a:t>
            </a:r>
            <a:endParaRPr lang="en-US" sz="1800" dirty="0"/>
          </a:p>
        </p:txBody>
      </p:sp>
      <p:sp>
        <p:nvSpPr>
          <p:cNvPr id="8" name="Text 2"/>
          <p:cNvSpPr/>
          <p:nvPr/>
        </p:nvSpPr>
        <p:spPr>
          <a:xfrm>
            <a:off x="1666875" y="2386013"/>
            <a:ext cx="2214563" cy="36671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2400" b="1" spc="-53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2400" dirty="0"/>
          </a:p>
        </p:txBody>
      </p:sp>
      <p:sp>
        <p:nvSpPr>
          <p:cNvPr id="9" name="Text 3"/>
          <p:cNvSpPr/>
          <p:nvPr/>
        </p:nvSpPr>
        <p:spPr>
          <a:xfrm>
            <a:off x="2019300" y="3700463"/>
            <a:ext cx="14859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500" b="1" spc="-33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500" dirty="0"/>
          </a:p>
        </p:txBody>
      </p:sp>
      <p:sp>
        <p:nvSpPr>
          <p:cNvPr id="10" name="Text 4"/>
          <p:cNvSpPr/>
          <p:nvPr/>
        </p:nvSpPr>
        <p:spPr>
          <a:xfrm>
            <a:off x="2019300" y="1214438"/>
            <a:ext cx="14859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500" b="1" spc="-33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e2e</a:t>
            </a:r>
            <a:endParaRPr lang="en-US" sz="15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981325" y="928688"/>
            <a:ext cx="3176638" cy="3281363"/>
          </a:xfrm>
          <a:prstGeom prst="rect">
            <a:avLst/>
          </a:prstGeom>
          <a:noFill/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75486" y="928688"/>
            <a:ext cx="1588317" cy="79416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325" y="1775209"/>
            <a:ext cx="3176639" cy="1588319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486" y="3415890"/>
            <a:ext cx="1588317" cy="79416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3514725" y="4395788"/>
            <a:ext cx="2590800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36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Diamante de Testes</a:t>
            </a:r>
            <a:endParaRPr lang="en-US" sz="1800" dirty="0"/>
          </a:p>
        </p:txBody>
      </p:sp>
      <p:sp>
        <p:nvSpPr>
          <p:cNvPr id="7" name="Text 2"/>
          <p:cNvSpPr/>
          <p:nvPr/>
        </p:nvSpPr>
        <p:spPr>
          <a:xfrm>
            <a:off x="3775481" y="2399192"/>
            <a:ext cx="2067337" cy="3333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639"/>
              </a:lnSpc>
              <a:buNone/>
            </a:pPr>
            <a:r>
              <a:rPr lang="en-US" sz="2199" b="1" spc="-4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2199" dirty="0"/>
          </a:p>
        </p:txBody>
      </p:sp>
      <p:sp>
        <p:nvSpPr>
          <p:cNvPr id="8" name="Text 3"/>
          <p:cNvSpPr/>
          <p:nvPr/>
        </p:nvSpPr>
        <p:spPr>
          <a:xfrm>
            <a:off x="4098382" y="3603522"/>
            <a:ext cx="1399719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649"/>
              </a:lnSpc>
              <a:buNone/>
            </a:pPr>
            <a:r>
              <a:rPr lang="en-US" sz="1374" b="1" spc="-3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374" dirty="0"/>
          </a:p>
        </p:txBody>
      </p:sp>
      <p:sp>
        <p:nvSpPr>
          <p:cNvPr id="9" name="Text 4"/>
          <p:cNvSpPr/>
          <p:nvPr/>
        </p:nvSpPr>
        <p:spPr>
          <a:xfrm>
            <a:off x="4098382" y="1325767"/>
            <a:ext cx="1399719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649"/>
              </a:lnSpc>
              <a:buNone/>
            </a:pPr>
            <a:r>
              <a:rPr lang="en-US" sz="1374" b="1" spc="-3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e2e</a:t>
            </a:r>
            <a:endParaRPr lang="en-US" sz="1374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800100" y="895350"/>
            <a:ext cx="3176638" cy="3281363"/>
          </a:xfrm>
          <a:prstGeom prst="rect">
            <a:avLst/>
          </a:prstGeom>
          <a:noFill/>
          <a:ln/>
        </p:spPr>
      </p:sp>
      <p:sp>
        <p:nvSpPr>
          <p:cNvPr id="4" name="Shape 1"/>
          <p:cNvSpPr/>
          <p:nvPr/>
        </p:nvSpPr>
        <p:spPr>
          <a:xfrm>
            <a:off x="5091113" y="1133475"/>
            <a:ext cx="3251305" cy="2909962"/>
          </a:xfrm>
          <a:prstGeom prst="rect">
            <a:avLst/>
          </a:prstGeom>
          <a:noFill/>
          <a:ln/>
        </p:spPr>
      </p:sp>
      <p:sp>
        <p:nvSpPr>
          <p:cNvPr id="5" name="Shape 2"/>
          <p:cNvSpPr/>
          <p:nvPr/>
        </p:nvSpPr>
        <p:spPr>
          <a:xfrm>
            <a:off x="5091113" y="1133475"/>
            <a:ext cx="3251305" cy="2909962"/>
          </a:xfrm>
          <a:prstGeom prst="rect">
            <a:avLst/>
          </a:prstGeom>
          <a:noFill/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07148" y="1133475"/>
            <a:ext cx="1219237" cy="1055893"/>
          </a:xfrm>
          <a:prstGeom prst="rect">
            <a:avLst/>
          </a:prstGeom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128" y="2236492"/>
            <a:ext cx="2235273" cy="879911"/>
          </a:xfrm>
          <a:prstGeom prst="rect">
            <a:avLst/>
          </a:prstGeom>
        </p:spPr>
      </p:pic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113" y="3163528"/>
            <a:ext cx="3251304" cy="879910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4261" y="895350"/>
            <a:ext cx="1588317" cy="794160"/>
          </a:xfrm>
          <a:prstGeom prst="rect">
            <a:avLst/>
          </a:prstGeom>
        </p:spPr>
      </p:pic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100" y="1741872"/>
            <a:ext cx="3176639" cy="1588319"/>
          </a:xfrm>
          <a:prstGeom prst="rect">
            <a:avLst/>
          </a:prstGeom>
        </p:spPr>
      </p:pic>
      <p:pic>
        <p:nvPicPr>
          <p:cNvPr id="1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4261" y="3382553"/>
            <a:ext cx="1588317" cy="794160"/>
          </a:xfrm>
          <a:prstGeom prst="rect">
            <a:avLst/>
          </a:prstGeom>
        </p:spPr>
      </p:pic>
      <p:sp>
        <p:nvSpPr>
          <p:cNvPr id="12" name="Text 3"/>
          <p:cNvSpPr/>
          <p:nvPr/>
        </p:nvSpPr>
        <p:spPr>
          <a:xfrm>
            <a:off x="1333500" y="4367213"/>
            <a:ext cx="2590800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36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Diamante de Testes</a:t>
            </a:r>
            <a:endParaRPr lang="en-US" sz="1800" dirty="0"/>
          </a:p>
        </p:txBody>
      </p:sp>
      <p:sp>
        <p:nvSpPr>
          <p:cNvPr id="13" name="Text 4"/>
          <p:cNvSpPr/>
          <p:nvPr/>
        </p:nvSpPr>
        <p:spPr>
          <a:xfrm>
            <a:off x="5691188" y="4367213"/>
            <a:ext cx="2505075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36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Pirâmide de Testes</a:t>
            </a:r>
            <a:endParaRPr lang="en-US" sz="1800" dirty="0"/>
          </a:p>
        </p:txBody>
      </p:sp>
      <p:sp>
        <p:nvSpPr>
          <p:cNvPr id="14" name="Text 5"/>
          <p:cNvSpPr/>
          <p:nvPr/>
        </p:nvSpPr>
        <p:spPr>
          <a:xfrm>
            <a:off x="5834063" y="3467100"/>
            <a:ext cx="2214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800" dirty="0"/>
          </a:p>
        </p:txBody>
      </p:sp>
      <p:sp>
        <p:nvSpPr>
          <p:cNvPr id="15" name="Text 6"/>
          <p:cNvSpPr/>
          <p:nvPr/>
        </p:nvSpPr>
        <p:spPr>
          <a:xfrm>
            <a:off x="5834063" y="2538413"/>
            <a:ext cx="2214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1800" dirty="0"/>
          </a:p>
        </p:txBody>
      </p:sp>
      <p:sp>
        <p:nvSpPr>
          <p:cNvPr id="16" name="Text 7"/>
          <p:cNvSpPr/>
          <p:nvPr/>
        </p:nvSpPr>
        <p:spPr>
          <a:xfrm>
            <a:off x="6405563" y="1662113"/>
            <a:ext cx="1071563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4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e2e</a:t>
            </a:r>
            <a:endParaRPr lang="en-US" sz="1800" dirty="0"/>
          </a:p>
        </p:txBody>
      </p:sp>
      <p:sp>
        <p:nvSpPr>
          <p:cNvPr id="17" name="Text 8"/>
          <p:cNvSpPr/>
          <p:nvPr/>
        </p:nvSpPr>
        <p:spPr>
          <a:xfrm>
            <a:off x="1594256" y="2365854"/>
            <a:ext cx="2067337" cy="3333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639"/>
              </a:lnSpc>
              <a:buNone/>
            </a:pPr>
            <a:r>
              <a:rPr lang="en-US" sz="2199" b="1" spc="-4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2199" dirty="0"/>
          </a:p>
        </p:txBody>
      </p:sp>
      <p:sp>
        <p:nvSpPr>
          <p:cNvPr id="18" name="Text 9"/>
          <p:cNvSpPr/>
          <p:nvPr/>
        </p:nvSpPr>
        <p:spPr>
          <a:xfrm>
            <a:off x="1917157" y="3570184"/>
            <a:ext cx="1399719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649"/>
              </a:lnSpc>
              <a:buNone/>
            </a:pPr>
            <a:r>
              <a:rPr lang="en-US" sz="1374" b="1" spc="-3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374" dirty="0"/>
          </a:p>
        </p:txBody>
      </p:sp>
      <p:sp>
        <p:nvSpPr>
          <p:cNvPr id="19" name="Text 10"/>
          <p:cNvSpPr/>
          <p:nvPr/>
        </p:nvSpPr>
        <p:spPr>
          <a:xfrm>
            <a:off x="1917157" y="1292430"/>
            <a:ext cx="1399719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649"/>
              </a:lnSpc>
              <a:buNone/>
            </a:pPr>
            <a:r>
              <a:rPr lang="en-US" sz="1374" b="1" spc="-3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e2e</a:t>
            </a:r>
            <a:endParaRPr lang="en-US" sz="1374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00100" y="895350"/>
            <a:ext cx="3176638" cy="3281363"/>
          </a:xfrm>
          <a:prstGeom prst="rect">
            <a:avLst/>
          </a:prstGeom>
          <a:noFill/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4261" y="895350"/>
            <a:ext cx="1588317" cy="79416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1741872"/>
            <a:ext cx="3176639" cy="1588319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261" y="3382553"/>
            <a:ext cx="1588317" cy="79416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333500" y="4367213"/>
            <a:ext cx="2590800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36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Diamante de Testes</a:t>
            </a:r>
            <a:endParaRPr lang="en-US" sz="1800" dirty="0"/>
          </a:p>
        </p:txBody>
      </p:sp>
      <p:sp>
        <p:nvSpPr>
          <p:cNvPr id="7" name="Text 2"/>
          <p:cNvSpPr/>
          <p:nvPr/>
        </p:nvSpPr>
        <p:spPr>
          <a:xfrm>
            <a:off x="4924425" y="1652588"/>
            <a:ext cx="3652838" cy="159543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de integração geram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mais confiança 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respeito do funcionamento do sistema,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ao custo de um esforço um pouco maior para escrevê-los</a:t>
            </a:r>
            <a:endParaRPr lang="en-US" sz="1800" dirty="0"/>
          </a:p>
        </p:txBody>
      </p:sp>
      <p:sp>
        <p:nvSpPr>
          <p:cNvPr id="8" name="Text 3"/>
          <p:cNvSpPr/>
          <p:nvPr/>
        </p:nvSpPr>
        <p:spPr>
          <a:xfrm>
            <a:off x="1594256" y="2365854"/>
            <a:ext cx="2067337" cy="3333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639"/>
              </a:lnSpc>
              <a:buNone/>
            </a:pPr>
            <a:r>
              <a:rPr lang="en-US" sz="2199" b="1" spc="-48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2199" dirty="0"/>
          </a:p>
        </p:txBody>
      </p:sp>
      <p:sp>
        <p:nvSpPr>
          <p:cNvPr id="9" name="Text 4"/>
          <p:cNvSpPr/>
          <p:nvPr/>
        </p:nvSpPr>
        <p:spPr>
          <a:xfrm>
            <a:off x="1917157" y="3570184"/>
            <a:ext cx="1399719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649"/>
              </a:lnSpc>
              <a:buNone/>
            </a:pPr>
            <a:r>
              <a:rPr lang="en-US" sz="1374" b="1" spc="-3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374" dirty="0"/>
          </a:p>
        </p:txBody>
      </p:sp>
      <p:sp>
        <p:nvSpPr>
          <p:cNvPr id="10" name="Text 5"/>
          <p:cNvSpPr/>
          <p:nvPr/>
        </p:nvSpPr>
        <p:spPr>
          <a:xfrm>
            <a:off x="1917157" y="1292430"/>
            <a:ext cx="1399719" cy="2095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649"/>
              </a:lnSpc>
              <a:buNone/>
            </a:pPr>
            <a:r>
              <a:rPr lang="en-US" sz="1374" b="1" spc="-30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e2e</a:t>
            </a:r>
            <a:endParaRPr lang="en-US" sz="1374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33725" y="609600"/>
            <a:ext cx="2871788" cy="2966462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3657600" y="3576638"/>
            <a:ext cx="1824038" cy="718029"/>
          </a:xfrm>
          <a:prstGeom prst="rect">
            <a:avLst/>
          </a:prstGeom>
          <a:noFill/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57600" y="3576638"/>
            <a:ext cx="1824038" cy="718028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672" y="609600"/>
            <a:ext cx="1435894" cy="717947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3725" y="1374884"/>
            <a:ext cx="2871788" cy="1435893"/>
          </a:xfrm>
          <a:prstGeom prst="rect">
            <a:avLst/>
          </a:prstGeom>
        </p:spPr>
      </p:pic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1672" y="2858115"/>
            <a:ext cx="1435894" cy="717947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3676650" y="4486275"/>
            <a:ext cx="2262187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36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Troféu de Testes</a:t>
            </a:r>
            <a:endParaRPr lang="en-US" sz="1800" dirty="0"/>
          </a:p>
        </p:txBody>
      </p:sp>
      <p:sp>
        <p:nvSpPr>
          <p:cNvPr id="9" name="Text 3"/>
          <p:cNvSpPr/>
          <p:nvPr/>
        </p:nvSpPr>
        <p:spPr>
          <a:xfrm>
            <a:off x="4148137" y="3838575"/>
            <a:ext cx="1309269" cy="190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491"/>
              </a:lnSpc>
              <a:buNone/>
            </a:pPr>
            <a:r>
              <a:rPr lang="en-US" sz="1242" b="1" spc="-27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Estático</a:t>
            </a:r>
            <a:endParaRPr lang="en-US" sz="1242" dirty="0"/>
          </a:p>
        </p:txBody>
      </p:sp>
      <p:sp>
        <p:nvSpPr>
          <p:cNvPr id="10" name="Text 4"/>
          <p:cNvSpPr/>
          <p:nvPr/>
        </p:nvSpPr>
        <p:spPr>
          <a:xfrm>
            <a:off x="3851653" y="1938985"/>
            <a:ext cx="1912818" cy="30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385"/>
              </a:lnSpc>
              <a:buNone/>
            </a:pPr>
            <a:r>
              <a:rPr lang="en-US" sz="1988" b="1" spc="-44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1988" dirty="0"/>
          </a:p>
        </p:txBody>
      </p:sp>
      <p:sp>
        <p:nvSpPr>
          <p:cNvPr id="11" name="Text 5"/>
          <p:cNvSpPr/>
          <p:nvPr/>
        </p:nvSpPr>
        <p:spPr>
          <a:xfrm>
            <a:off x="4143598" y="3027740"/>
            <a:ext cx="1309269" cy="190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491"/>
              </a:lnSpc>
              <a:buNone/>
            </a:pPr>
            <a:r>
              <a:rPr lang="en-US" sz="1242" b="1" spc="-27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242" dirty="0"/>
          </a:p>
        </p:txBody>
      </p:sp>
      <p:sp>
        <p:nvSpPr>
          <p:cNvPr id="12" name="Text 6"/>
          <p:cNvSpPr/>
          <p:nvPr/>
        </p:nvSpPr>
        <p:spPr>
          <a:xfrm>
            <a:off x="4143598" y="968573"/>
            <a:ext cx="1309269" cy="190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491"/>
              </a:lnSpc>
              <a:buNone/>
            </a:pPr>
            <a:r>
              <a:rPr lang="en-US" sz="1242" b="1" spc="-27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e2e</a:t>
            </a:r>
            <a:endParaRPr lang="en-US" sz="1242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2205038"/>
            <a:ext cx="7486650" cy="7334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automatizados</a:t>
            </a:r>
            <a:endParaRPr lang="en-US" sz="4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00100" y="609600"/>
            <a:ext cx="2871788" cy="2966462"/>
          </a:xfrm>
          <a:prstGeom prst="rect">
            <a:avLst/>
          </a:prstGeom>
          <a:noFill/>
          <a:ln/>
        </p:spPr>
      </p:sp>
      <p:sp>
        <p:nvSpPr>
          <p:cNvPr id="3" name="Shape 1"/>
          <p:cNvSpPr/>
          <p:nvPr/>
        </p:nvSpPr>
        <p:spPr>
          <a:xfrm>
            <a:off x="1323975" y="3576638"/>
            <a:ext cx="1824038" cy="718029"/>
          </a:xfrm>
          <a:prstGeom prst="rect">
            <a:avLst/>
          </a:prstGeom>
          <a:noFill/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3975" y="3576638"/>
            <a:ext cx="1824038" cy="718028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047" y="609600"/>
            <a:ext cx="1435894" cy="717947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1374884"/>
            <a:ext cx="2871788" cy="1435893"/>
          </a:xfrm>
          <a:prstGeom prst="rect">
            <a:avLst/>
          </a:prstGeom>
        </p:spPr>
      </p:pic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8047" y="2858115"/>
            <a:ext cx="1435894" cy="717947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1343025" y="4486275"/>
            <a:ext cx="2262187" cy="2762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160"/>
              </a:lnSpc>
              <a:buNone/>
            </a:pPr>
            <a:r>
              <a:rPr lang="en-US" sz="1800" b="1" spc="-36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Troféu de Testes</a:t>
            </a:r>
            <a:endParaRPr lang="en-US" sz="1800" dirty="0"/>
          </a:p>
        </p:txBody>
      </p:sp>
      <p:sp>
        <p:nvSpPr>
          <p:cNvPr id="9" name="Text 3"/>
          <p:cNvSpPr/>
          <p:nvPr/>
        </p:nvSpPr>
        <p:spPr>
          <a:xfrm>
            <a:off x="4652963" y="1528763"/>
            <a:ext cx="4191000" cy="19145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Ferramentas de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EB69D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análise de código estático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como type checkers e </a:t>
            </a:r>
            <a:pPr algn="l" indent="0" marL="0">
              <a:lnSpc>
                <a:spcPts val="2520"/>
              </a:lnSpc>
              <a:buNone/>
            </a:pPr>
            <a:r>
              <a:rPr lang="en-US" sz="1800" i="1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linters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EB69D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Typescript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EB69D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2520"/>
              </a:lnSpc>
              <a:buNone/>
            </a:pPr>
            <a:r>
              <a:rPr lang="en-US" sz="1800" b="1" spc="-18" kern="0" dirty="0">
                <a:solidFill>
                  <a:srgbClr val="EB69D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ESLint</a:t>
            </a:r>
            <a:pPr algn="l" indent="0" marL="0">
              <a:lnSpc>
                <a:spcPts val="2520"/>
              </a:lnSpc>
              <a:buNone/>
            </a:pPr>
            <a:r>
              <a:rPr lang="en-US" sz="1800" spc="-18" kern="0" dirty="0">
                <a:solidFill>
                  <a:srgbClr val="515151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por exemplo) encontram problemas no código antes mesmo da compilação!</a:t>
            </a:r>
            <a:endParaRPr lang="en-US" sz="1800" dirty="0"/>
          </a:p>
        </p:txBody>
      </p:sp>
      <p:sp>
        <p:nvSpPr>
          <p:cNvPr id="10" name="Text 4"/>
          <p:cNvSpPr/>
          <p:nvPr/>
        </p:nvSpPr>
        <p:spPr>
          <a:xfrm>
            <a:off x="1814513" y="3838575"/>
            <a:ext cx="1309269" cy="190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491"/>
              </a:lnSpc>
              <a:buNone/>
            </a:pPr>
            <a:r>
              <a:rPr lang="en-US" sz="1242" b="1" spc="-27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Estático</a:t>
            </a:r>
            <a:endParaRPr lang="en-US" sz="1242" dirty="0"/>
          </a:p>
        </p:txBody>
      </p:sp>
      <p:sp>
        <p:nvSpPr>
          <p:cNvPr id="11" name="Text 5"/>
          <p:cNvSpPr/>
          <p:nvPr/>
        </p:nvSpPr>
        <p:spPr>
          <a:xfrm>
            <a:off x="1518028" y="1938985"/>
            <a:ext cx="1912818" cy="30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385"/>
              </a:lnSpc>
              <a:buNone/>
            </a:pPr>
            <a:r>
              <a:rPr lang="en-US" sz="1988" b="1" spc="-44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Integração</a:t>
            </a:r>
            <a:endParaRPr lang="en-US" sz="1988" dirty="0"/>
          </a:p>
        </p:txBody>
      </p:sp>
      <p:sp>
        <p:nvSpPr>
          <p:cNvPr id="12" name="Text 6"/>
          <p:cNvSpPr/>
          <p:nvPr/>
        </p:nvSpPr>
        <p:spPr>
          <a:xfrm>
            <a:off x="1809973" y="3027740"/>
            <a:ext cx="1309269" cy="190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491"/>
              </a:lnSpc>
              <a:buNone/>
            </a:pPr>
            <a:r>
              <a:rPr lang="en-US" sz="1242" b="1" spc="-27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</a:t>
            </a:r>
            <a:endParaRPr lang="en-US" sz="1242" dirty="0"/>
          </a:p>
        </p:txBody>
      </p:sp>
      <p:sp>
        <p:nvSpPr>
          <p:cNvPr id="13" name="Text 7"/>
          <p:cNvSpPr/>
          <p:nvPr/>
        </p:nvSpPr>
        <p:spPr>
          <a:xfrm>
            <a:off x="1809973" y="968573"/>
            <a:ext cx="1309269" cy="190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491"/>
              </a:lnSpc>
              <a:buNone/>
            </a:pPr>
            <a:r>
              <a:rPr lang="en-US" sz="1242" b="1" spc="-27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e2e</a:t>
            </a:r>
            <a:endParaRPr lang="en-US" sz="1242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1838325"/>
            <a:ext cx="7486650" cy="14668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Driven Development</a:t>
            </a:r>
            <a:endParaRPr lang="en-US" sz="48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1838325"/>
            <a:ext cx="7486650" cy="14668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</a:t>
            </a:r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 </a:t>
            </a:r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</a:t>
            </a:r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riven </a:t>
            </a:r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</a:t>
            </a:r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evelopment</a:t>
            </a:r>
            <a:endParaRPr lang="en-US" sz="48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1585913"/>
            <a:ext cx="7486650" cy="16430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Abordagem de desenvolvimento em que você escreve 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B70F0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antes 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 código testado</a:t>
            </a:r>
            <a:endParaRPr lang="en-US" sz="36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1666875"/>
            <a:ext cx="7486650" cy="16430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É um processo 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iterativo e ágil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que ajuda a pensar no código da forma que ele será usado</a:t>
            </a:r>
            <a:endParaRPr lang="en-US" sz="36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57538" y="1157288"/>
            <a:ext cx="2824163" cy="2824163"/>
          </a:xfrm>
          <a:prstGeom prst="ellipse">
            <a:avLst/>
          </a:prstGeom>
          <a:solidFill>
            <a:srgbClr val="B70F0F"/>
          </a:solidFill>
          <a:ln/>
        </p:spPr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57538" y="1157288"/>
            <a:ext cx="2824163" cy="2824163"/>
          </a:xfrm>
          <a:prstGeom prst="ellipse">
            <a:avLst/>
          </a:prstGeom>
          <a:solidFill>
            <a:srgbClr val="0FB76E"/>
          </a:solidFill>
          <a:ln/>
        </p:spPr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57538" y="1157288"/>
            <a:ext cx="2824163" cy="2824163"/>
          </a:xfrm>
          <a:prstGeom prst="ellipse">
            <a:avLst/>
          </a:prstGeom>
          <a:solidFill>
            <a:srgbClr val="7B57FF"/>
          </a:solidFill>
          <a:ln/>
        </p:spPr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57538" y="1157288"/>
            <a:ext cx="2824163" cy="2824163"/>
          </a:xfrm>
          <a:prstGeom prst="ellipse">
            <a:avLst/>
          </a:prstGeom>
          <a:solidFill>
            <a:srgbClr val="B70F0F"/>
          </a:solidFill>
          <a:ln/>
        </p:spPr>
      </p:sp>
      <p:sp>
        <p:nvSpPr>
          <p:cNvPr id="3" name="Text 1"/>
          <p:cNvSpPr/>
          <p:nvPr/>
        </p:nvSpPr>
        <p:spPr>
          <a:xfrm>
            <a:off x="4124325" y="2295525"/>
            <a:ext cx="135255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</a:t>
            </a:r>
            <a:endParaRPr lang="en-US" sz="36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57538" y="1157288"/>
            <a:ext cx="2824163" cy="2824163"/>
          </a:xfrm>
          <a:prstGeom prst="ellipse">
            <a:avLst/>
          </a:prstGeom>
          <a:solidFill>
            <a:srgbClr val="0FB76E"/>
          </a:solidFill>
          <a:ln/>
        </p:spPr>
      </p:sp>
      <p:sp>
        <p:nvSpPr>
          <p:cNvPr id="3" name="Text 1"/>
          <p:cNvSpPr/>
          <p:nvPr/>
        </p:nvSpPr>
        <p:spPr>
          <a:xfrm>
            <a:off x="3819525" y="2295525"/>
            <a:ext cx="1966913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GREEN</a:t>
            </a:r>
            <a:endParaRPr lang="en-US"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0100" y="1500188"/>
            <a:ext cx="21002625" cy="21383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6835"/>
              </a:lnSpc>
              <a:buNone/>
            </a:pPr>
            <a:r>
              <a:rPr lang="en-US" sz="14029" b="1" spc="-281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automatizados</a:t>
            </a:r>
            <a:endParaRPr lang="en-US" sz="14029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57538" y="1157288"/>
            <a:ext cx="2824163" cy="2824163"/>
          </a:xfrm>
          <a:prstGeom prst="ellipse">
            <a:avLst/>
          </a:prstGeom>
          <a:solidFill>
            <a:srgbClr val="7B57FF"/>
          </a:solidFill>
          <a:ln/>
        </p:spPr>
      </p:sp>
      <p:sp>
        <p:nvSpPr>
          <p:cNvPr id="3" name="Text 1"/>
          <p:cNvSpPr/>
          <p:nvPr/>
        </p:nvSpPr>
        <p:spPr>
          <a:xfrm>
            <a:off x="3390900" y="2295525"/>
            <a:ext cx="281940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FFFF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REFACTOR</a:t>
            </a:r>
            <a:endParaRPr lang="en-US" sz="36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2024062"/>
            <a:ext cx="7486650" cy="10953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B70F0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Escreva o mínimo de código e testes que não passam</a:t>
            </a:r>
            <a:endParaRPr lang="en-US" sz="36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2024062"/>
            <a:ext cx="7486650" cy="10953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Escreva o mínimo de código para o teste passar</a:t>
            </a:r>
            <a:endParaRPr lang="en-US" sz="360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1747838"/>
            <a:ext cx="7486650" cy="16430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7B57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Refatore.</a:t>
            </a:r>
            <a:endParaRPr lang="en-US" sz="3600" dirty="0"/>
          </a:p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7B57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código 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u="sng" spc="-72" kern="0" dirty="0">
                <a:solidFill>
                  <a:srgbClr val="7B57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7B57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os testes</a:t>
            </a:r>
            <a:endParaRPr lang="en-US" sz="36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2295525"/>
            <a:ext cx="748665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são vivos!</a:t>
            </a:r>
            <a:endParaRPr lang="en-US" sz="36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8225" y="885825"/>
            <a:ext cx="7062788" cy="337185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2088" y="1409700"/>
            <a:ext cx="2324100" cy="23241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325" y="866775"/>
            <a:ext cx="2986088" cy="2986088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1585913"/>
            <a:ext cx="7486650" cy="16430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Às vezes você precisa escrever um pouco de código funcional antes dos testes</a:t>
            </a:r>
            <a:endParaRPr lang="en-US" sz="3600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2295525"/>
            <a:ext cx="748665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 tá tudo bem...</a:t>
            </a:r>
            <a:endParaRPr lang="en-US" sz="360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2024062"/>
            <a:ext cx="7486650" cy="10953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TDD é apenas uma abordagem, não uma lei</a:t>
            </a:r>
            <a:endParaRPr lang="en-US" sz="3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00100" y="-1776412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0"/>
            <a:ext cx="700563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1747838"/>
            <a:ext cx="7486650" cy="16430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Os seus testes só precisam ser vivos e 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FB76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evoluir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 a base de código</a:t>
            </a:r>
            <a:endParaRPr lang="en-US" sz="3600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2295525"/>
            <a:ext cx="748665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 é 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1F9ADB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documentação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!</a:t>
            </a:r>
            <a:endParaRPr lang="en-US" sz="3600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2295525"/>
            <a:ext cx="748665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Driven Development</a:t>
            </a:r>
            <a:endParaRPr lang="en-US" sz="3600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0100" y="1724025"/>
            <a:ext cx="22155150" cy="1695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3335"/>
              </a:lnSpc>
              <a:buNone/>
            </a:pPr>
            <a:r>
              <a:rPr lang="en-US" sz="11112" b="1" spc="-222" kern="0" dirty="0">
                <a:solidFill>
                  <a:srgbClr val="7B57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</a:t>
            </a:r>
            <a:pPr algn="ctr" indent="0" marL="0">
              <a:lnSpc>
                <a:spcPts val="13335"/>
              </a:lnSpc>
              <a:buNone/>
            </a:pPr>
            <a:r>
              <a:rPr lang="en-US" sz="11112" b="1" spc="-22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Driven Development</a:t>
            </a:r>
            <a:endParaRPr lang="en-US" sz="11112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6788" y="-2138362"/>
            <a:ext cx="22155150" cy="1695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3335"/>
              </a:lnSpc>
              <a:buNone/>
            </a:pPr>
            <a:r>
              <a:rPr lang="en-US" sz="11112" b="1" spc="-222" kern="0" dirty="0">
                <a:solidFill>
                  <a:srgbClr val="7B57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</a:t>
            </a:r>
            <a:pPr algn="ctr" indent="0" marL="0">
              <a:lnSpc>
                <a:spcPts val="13335"/>
              </a:lnSpc>
              <a:buNone/>
            </a:pPr>
            <a:r>
              <a:rPr lang="en-US" sz="11112" b="1" spc="-22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Driven Development</a:t>
            </a:r>
            <a:endParaRPr lang="en-US" sz="11112" dirty="0"/>
          </a:p>
        </p:txBody>
      </p:sp>
      <p:sp>
        <p:nvSpPr>
          <p:cNvPr id="3" name="Text 1"/>
          <p:cNvSpPr/>
          <p:nvPr/>
        </p:nvSpPr>
        <p:spPr>
          <a:xfrm>
            <a:off x="352425" y="2024062"/>
            <a:ext cx="8896350" cy="109537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que descrevem o 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7B57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comportamento </a:t>
            </a:r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 seu software</a:t>
            </a:r>
            <a:endParaRPr lang="en-US" sz="3600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6788" y="-2138362"/>
            <a:ext cx="22155150" cy="1695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3335"/>
              </a:lnSpc>
              <a:buNone/>
            </a:pPr>
            <a:r>
              <a:rPr lang="en-US" sz="11112" b="1" spc="-222" kern="0" dirty="0">
                <a:solidFill>
                  <a:srgbClr val="7B57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</a:t>
            </a:r>
            <a:pPr algn="ctr" indent="0" marL="0">
              <a:lnSpc>
                <a:spcPts val="13335"/>
              </a:lnSpc>
              <a:buNone/>
            </a:pPr>
            <a:r>
              <a:rPr lang="en-US" sz="11112" b="1" spc="-22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Driven Development</a:t>
            </a:r>
            <a:endParaRPr lang="en-US" sz="11112" dirty="0"/>
          </a:p>
        </p:txBody>
      </p:sp>
      <p:sp>
        <p:nvSpPr>
          <p:cNvPr id="3" name="Text 1"/>
          <p:cNvSpPr/>
          <p:nvPr/>
        </p:nvSpPr>
        <p:spPr>
          <a:xfrm>
            <a:off x="352425" y="1371600"/>
            <a:ext cx="889635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Melhor entendimento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352425" y="3219450"/>
            <a:ext cx="889635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Documentação de graça</a:t>
            </a:r>
            <a:endParaRPr lang="en-US" sz="3600" dirty="0"/>
          </a:p>
        </p:txBody>
      </p:sp>
      <p:sp>
        <p:nvSpPr>
          <p:cNvPr id="5" name="Text 3"/>
          <p:cNvSpPr/>
          <p:nvPr/>
        </p:nvSpPr>
        <p:spPr>
          <a:xfrm>
            <a:off x="352425" y="2295525"/>
            <a:ext cx="8896350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Linguagem comum </a:t>
            </a:r>
            <a:endParaRPr lang="en-US" sz="3600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bg>
      <p:bgPr>
        <a:solidFill>
          <a:srgbClr val="F3C1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6788" y="-2138362"/>
            <a:ext cx="22155150" cy="16954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3335"/>
              </a:lnSpc>
              <a:buNone/>
            </a:pPr>
            <a:r>
              <a:rPr lang="en-US" sz="11112" b="1" spc="-222" kern="0" dirty="0">
                <a:solidFill>
                  <a:srgbClr val="7B57FF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</a:t>
            </a:r>
            <a:pPr algn="ctr" indent="0" marL="0">
              <a:lnSpc>
                <a:spcPts val="13335"/>
              </a:lnSpc>
              <a:buNone/>
            </a:pPr>
            <a:r>
              <a:rPr lang="en-US" sz="11112" b="1" spc="-22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Driven Development</a:t>
            </a:r>
            <a:endParaRPr lang="en-US" sz="11112" dirty="0"/>
          </a:p>
        </p:txBody>
      </p:sp>
      <p:sp>
        <p:nvSpPr>
          <p:cNvPr id="3" name="Text 1"/>
          <p:cNvSpPr/>
          <p:nvPr/>
        </p:nvSpPr>
        <p:spPr>
          <a:xfrm>
            <a:off x="352425" y="2205038"/>
            <a:ext cx="8896350" cy="7334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Prática</a:t>
            </a:r>
            <a:endParaRPr lang="en-US" sz="4800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8625" y="2009775"/>
            <a:ext cx="8286750" cy="1119188"/>
          </a:xfrm>
          <a:prstGeom prst="rect">
            <a:avLst/>
          </a:prstGeom>
          <a:noFill/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8625" y="2009775"/>
            <a:ext cx="1119188" cy="11191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90688" y="2295525"/>
            <a:ext cx="7481888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14191E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/joevtap/automated-testing-talk</a:t>
            </a:r>
            <a:endParaRPr lang="en-US" sz="3600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1400" y="1581150"/>
            <a:ext cx="1981200" cy="19812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986088" y="3562350"/>
            <a:ext cx="3624263" cy="54768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4320"/>
              </a:lnSpc>
              <a:buNone/>
            </a:pPr>
            <a:r>
              <a:rPr lang="en-US" sz="3600" b="1" spc="-72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testcontainers</a:t>
            </a:r>
            <a:endParaRPr lang="en-US" sz="3600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0100" y="1938337"/>
            <a:ext cx="1981200" cy="19812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538" y="609600"/>
            <a:ext cx="2062163" cy="1628775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638" y="452438"/>
            <a:ext cx="1943100" cy="1943100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0125" y="2571750"/>
            <a:ext cx="1962150" cy="19621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0500" y="-41910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25" y="438150"/>
            <a:ext cx="6529388" cy="4267200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7275" y="2205038"/>
            <a:ext cx="7486650" cy="7334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Obrigado </a:t>
            </a:r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1F9ADB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byronianos</a:t>
            </a:r>
            <a:pPr algn="ctr" indent="0" marL="0">
              <a:lnSpc>
                <a:spcPts val="5760"/>
              </a:lnSpc>
              <a:buNone/>
            </a:pPr>
            <a:r>
              <a:rPr lang="en-US" sz="4800" b="1" spc="-96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!</a:t>
            </a:r>
            <a:endParaRPr lang="en-US" sz="4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0100" y="1500188"/>
            <a:ext cx="21002625" cy="213836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6835"/>
              </a:lnSpc>
              <a:buNone/>
            </a:pPr>
            <a:r>
              <a:rPr lang="en-US" sz="14029" b="1" spc="-281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automatizados</a:t>
            </a:r>
            <a:endParaRPr lang="en-US" sz="14029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-3552825" y="1909762"/>
            <a:ext cx="13154025" cy="131921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0404"/>
              </a:lnSpc>
              <a:buNone/>
            </a:pPr>
            <a:r>
              <a:rPr lang="en-US" sz="8670" b="1" spc="-173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automatizados</a:t>
            </a:r>
            <a:endParaRPr lang="en-US" sz="867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0" y="1047750"/>
            <a:ext cx="4572000" cy="304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-3552825" y="1909762"/>
            <a:ext cx="13154025" cy="131921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10404"/>
              </a:lnSpc>
              <a:buNone/>
            </a:pPr>
            <a:r>
              <a:rPr lang="en-US" sz="8670" b="1" spc="-173" kern="0" dirty="0">
                <a:solidFill>
                  <a:srgbClr val="000000">
                    <a:alpha val="99000"/>
                  </a:srgb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Testes automatizados</a:t>
            </a:r>
            <a:endParaRPr lang="en-US" sz="867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60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2025-10-30T00:29:09Z</dcterms:created>
  <dcterms:modified xsi:type="dcterms:W3CDTF">2025-10-30T00:29:09Z</dcterms:modified>
</cp:coreProperties>
</file>